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0" r:id="rId6"/>
    <p:sldId id="292" r:id="rId7"/>
    <p:sldId id="265" r:id="rId8"/>
    <p:sldId id="272" r:id="rId9"/>
    <p:sldId id="262" r:id="rId10"/>
    <p:sldId id="273" r:id="rId11"/>
    <p:sldId id="269" r:id="rId12"/>
    <p:sldId id="282" r:id="rId13"/>
    <p:sldId id="277" r:id="rId14"/>
    <p:sldId id="291" r:id="rId15"/>
    <p:sldId id="279" r:id="rId16"/>
    <p:sldId id="280" r:id="rId17"/>
    <p:sldId id="285" r:id="rId18"/>
    <p:sldId id="283" r:id="rId19"/>
    <p:sldId id="284" r:id="rId20"/>
    <p:sldId id="274" r:id="rId21"/>
    <p:sldId id="287" r:id="rId22"/>
    <p:sldId id="286" r:id="rId23"/>
    <p:sldId id="294" r:id="rId24"/>
    <p:sldId id="295" r:id="rId25"/>
    <p:sldId id="293" r:id="rId26"/>
    <p:sldId id="296" r:id="rId27"/>
    <p:sldId id="297" r:id="rId28"/>
    <p:sldId id="298" r:id="rId29"/>
    <p:sldId id="278" r:id="rId30"/>
    <p:sldId id="299" r:id="rId31"/>
    <p:sldId id="30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4" autoAdjust="0"/>
    <p:restoredTop sz="93176" autoAdjust="0"/>
  </p:normalViewPr>
  <p:slideViewPr>
    <p:cSldViewPr snapToGrid="0">
      <p:cViewPr varScale="1">
        <p:scale>
          <a:sx n="92" d="100"/>
          <a:sy n="92" d="100"/>
        </p:scale>
        <p:origin x="7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AE1C0-7DCE-42AF-926A-28F04D06E112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599D0-ADE0-499A-BF9A-49BD3011A5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213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599D0-ADE0-499A-BF9A-49BD3011A5F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7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311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83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260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5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600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2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202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1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89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870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256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0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58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14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DA67D-9259-4383-AB5A-A3A01268F4AA}" type="datetimeFigureOut">
              <a:rPr lang="zh-TW" altLang="en-US" smtClean="0"/>
              <a:t>2024/12/26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D592C8-028A-41D6-84AF-420F332946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49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5.pn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2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5" Type="http://schemas.openxmlformats.org/officeDocument/2006/relationships/image" Target="../media/image27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E7E338-B357-449C-A3AA-8B0104282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02886"/>
            <a:ext cx="4992056" cy="1504281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嵌入式影像處理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808" y="4050834"/>
            <a:ext cx="8492340" cy="1740367"/>
          </a:xfrm>
        </p:spPr>
        <p:txBody>
          <a:bodyPr>
            <a:noAutofit/>
          </a:bodyPr>
          <a:lstStyle/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題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目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點餐卡辨識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員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詹逸宏、呂騏佑、張昌暉、</a:t>
            </a:r>
            <a:r>
              <a:rPr lang="zh-TW" altLang="en-US" sz="3200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謝宗佑</a:t>
            </a:r>
            <a:endParaRPr lang="en-US" altLang="zh-TW" sz="3200" b="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陳朝烈</a:t>
            </a:r>
            <a:endParaRPr lang="en-US" altLang="zh-TW" sz="3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988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DEB053-1BDD-496B-B152-F7192DE18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4"/>
            <a:ext cx="2324430" cy="49223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725F390-53B5-414D-978D-619A308B8C2E}"/>
              </a:ext>
            </a:extLst>
          </p:cNvPr>
          <p:cNvSpPr txBox="1"/>
          <p:nvPr/>
        </p:nvSpPr>
        <p:spPr>
          <a:xfrm>
            <a:off x="838200" y="943734"/>
            <a:ext cx="72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B3639A-E767-4630-8D47-577B96C1434C}"/>
              </a:ext>
            </a:extLst>
          </p:cNvPr>
          <p:cNvSpPr txBox="1"/>
          <p:nvPr/>
        </p:nvSpPr>
        <p:spPr>
          <a:xfrm>
            <a:off x="3976862" y="943734"/>
            <a:ext cx="776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C234DD4-2393-42BC-ADAB-1551EED88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18" y="1343844"/>
            <a:ext cx="2238798" cy="47409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63B207E-B3CE-15CF-4C8F-D5540F767569}"/>
              </a:ext>
            </a:extLst>
          </p:cNvPr>
          <p:cNvSpPr txBox="1"/>
          <p:nvPr/>
        </p:nvSpPr>
        <p:spPr>
          <a:xfrm>
            <a:off x="6479458" y="1720645"/>
            <a:ext cx="31069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把文字部分膨脹，因為重點在於抓出格子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缺點在於有些地方也會出現方格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不要的格子我們打算給他價位為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，就像沒有一樣</a:t>
            </a:r>
          </a:p>
        </p:txBody>
      </p:sp>
    </p:spTree>
    <p:extLst>
      <p:ext uri="{BB962C8B-B14F-4D97-AF65-F5344CB8AC3E}">
        <p14:creationId xmlns:p14="http://schemas.microsoft.com/office/powerpoint/2010/main" val="387382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篩選格子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2A0908-A595-B71E-B4AB-AB2B5D76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圖像中的輪廓檢測，並篩選出符合一定條件的區域，這些區域可能是圖像中的「格子」或特定物體的邊界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Search(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area_min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area_max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grid_contours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符合條件的輪廓列表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表格 8">
            <a:extLst>
              <a:ext uri="{FF2B5EF4-FFF2-40B4-BE49-F238E27FC236}">
                <a16:creationId xmlns:a16="http://schemas.microsoft.com/office/drawing/2014/main" id="{34E60F7C-766E-B3EF-4DB1-648A7BDF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55379"/>
              </p:ext>
            </p:extLst>
          </p:nvPr>
        </p:nvGraphicFramePr>
        <p:xfrm>
          <a:off x="838200" y="2516863"/>
          <a:ext cx="10929258" cy="239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600118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輸入膨脹後的圖片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area_min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用於指定篩選輪廓時的最小面積。只有面積大於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area_min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area_max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用於指定篩選輪廓時的最大面積。只有面積小於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area_max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的輪廓才會被選中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71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7D621-7EC7-E3C3-DA23-855E6F09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CE10C-9D26-152C-465B-EFD92EED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A11617-0BE8-C289-6576-2EB821E9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函數按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y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將輪廓分組，再按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x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座標 排序每組，最終返回按行列順序排列的輪廓列表。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sort_contours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grid_contours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/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每個輪廓的點座標集，格式為 [[點集1], [點集2], ...]，其中每個點的格式為 (x, y)。 </a:t>
            </a: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D41DC695-10FD-0FDD-FF03-6F9D6F16A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83503"/>
              </p:ext>
            </p:extLst>
          </p:nvPr>
        </p:nvGraphicFramePr>
        <p:xfrm>
          <a:off x="838200" y="2880360"/>
          <a:ext cx="109292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grid_contours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這些輪廓是從二值圖像中檢測到的，並且需要按照特定的方式（例如：依據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和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座標）進行排序。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8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32E3A-DCEE-2FF1-E8D5-314A7CBD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DE4FA-BD38-C2D1-8CE2-1E077C10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遍歷方格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C838C7A-347C-4A65-819D-2A6B9AB82465}"/>
              </a:ext>
            </a:extLst>
          </p:cNvPr>
          <p:cNvSpPr txBox="1"/>
          <p:nvPr/>
        </p:nvSpPr>
        <p:spPr>
          <a:xfrm>
            <a:off x="838200" y="943734"/>
            <a:ext cx="72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66965CB-FDB1-4224-BDDB-16F5768E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45"/>
            <a:ext cx="1678561" cy="35546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ECF835E-E210-4E9E-8F15-DCF8832A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8" y="1478325"/>
            <a:ext cx="1615058" cy="342012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82469B-6777-479E-A38C-36B19C577734}"/>
              </a:ext>
            </a:extLst>
          </p:cNvPr>
          <p:cNvSpPr txBox="1"/>
          <p:nvPr/>
        </p:nvSpPr>
        <p:spPr>
          <a:xfrm>
            <a:off x="2590168" y="96323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51A27E9-6020-44F5-8E59-9595CDA4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517" y="1478325"/>
            <a:ext cx="2871019" cy="49923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4F38408-5FC9-DA40-7495-872E8B498C9D}"/>
              </a:ext>
            </a:extLst>
          </p:cNvPr>
          <p:cNvSpPr txBox="1"/>
          <p:nvPr/>
        </p:nvSpPr>
        <p:spPr>
          <a:xfrm>
            <a:off x="7275536" y="1478325"/>
            <a:ext cx="269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利用面積大小去篩選出我們要的方格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每一個方格都把座標存起來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如右圖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拿到座標後就可以拿這些座標來切割圖片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021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1741CF-5856-A22B-E046-1942529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圖片切割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F7E7A21-6063-9ACF-B63A-2C87176F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03997"/>
            <a:ext cx="1999783" cy="388143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04DE65-8017-4FF0-CE33-4FD53D99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025" y="1580564"/>
            <a:ext cx="3991532" cy="21243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A7199FC-2D89-5B58-6539-A9632A5B8B7C}"/>
              </a:ext>
            </a:extLst>
          </p:cNvPr>
          <p:cNvSpPr txBox="1"/>
          <p:nvPr/>
        </p:nvSpPr>
        <p:spPr>
          <a:xfrm>
            <a:off x="6970465" y="1580564"/>
            <a:ext cx="269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利用剛剛收集到的座標，對有劃記的點餐卡進行切割</a:t>
            </a:r>
          </a:p>
        </p:txBody>
      </p:sp>
    </p:spTree>
    <p:extLst>
      <p:ext uri="{BB962C8B-B14F-4D97-AF65-F5344CB8AC3E}">
        <p14:creationId xmlns:p14="http://schemas.microsoft.com/office/powerpoint/2010/main" val="83376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A10FDB47-6AB9-41DD-465D-6F8E1101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56EDE61-A1D2-DFF6-945D-18FD187A6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sobel_x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sobel_y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找出值線與橫線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分別代表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邊緣檢測後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和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方向的結果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CB7126-2D53-CD5C-F5B0-1B705A76C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17189"/>
              </p:ext>
            </p:extLst>
          </p:nvPr>
        </p:nvGraphicFramePr>
        <p:xfrm>
          <a:off x="838200" y="2322563"/>
          <a:ext cx="9844974" cy="1022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每個切割完的方格圖片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523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2AE9F88-7F04-A518-C36D-05FBA893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C5CF49-3838-F975-426B-C63942F1D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1358216"/>
            <a:ext cx="2145653" cy="97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54ABA47-D530-97AF-BE9B-DC053DBF1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2522330"/>
            <a:ext cx="2145653" cy="9787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4E941C4-3DF6-F400-E189-30FBE45D5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8" y="1343844"/>
            <a:ext cx="2145653" cy="97871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ED52E0-3884-6E7A-2285-16552248F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7" y="2522329"/>
            <a:ext cx="2145653" cy="9787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BFD2C76-FF0F-C577-FAD6-6AA4EBC13A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35" y="1358215"/>
            <a:ext cx="2145653" cy="97871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F1E5497-B3B2-48DB-F1A5-10553F534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68" y="2488917"/>
            <a:ext cx="2145653" cy="9787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299D45F-5B24-9EB6-393F-0E03109192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2" y="1343844"/>
            <a:ext cx="2145653" cy="978719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30B0EA-3CE2-F7BB-2EF9-93972CEDFD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69" y="2488591"/>
            <a:ext cx="2145653" cy="97871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6FA4C20-E8B7-FAD2-E232-73C6E6276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69" y="1363018"/>
            <a:ext cx="2145653" cy="97871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ED88F99-AEC7-41E1-E34D-6A7E55FA4A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70" y="2522328"/>
            <a:ext cx="2145653" cy="978719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BC327B-1F3E-F4F6-9A99-D28ABB277722}"/>
              </a:ext>
            </a:extLst>
          </p:cNvPr>
          <p:cNvSpPr txBox="1"/>
          <p:nvPr/>
        </p:nvSpPr>
        <p:spPr>
          <a:xfrm>
            <a:off x="280566" y="3786795"/>
            <a:ext cx="6154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上圖為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的圖片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來找出直線與橫線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如果直接使用上圖找線會是錯的，因此後須還需要做一些處理</a:t>
            </a:r>
          </a:p>
        </p:txBody>
      </p:sp>
    </p:spTree>
    <p:extLst>
      <p:ext uri="{BB962C8B-B14F-4D97-AF65-F5344CB8AC3E}">
        <p14:creationId xmlns:p14="http://schemas.microsoft.com/office/powerpoint/2010/main" val="178624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9CF41-CC30-3E0A-E41F-28A6CB7E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統計線的數量之前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DC3266B-4525-E0FF-46CA-278C4776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3970" y="1269999"/>
            <a:ext cx="2323184" cy="106140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B6DD0C-8B54-2A2E-7CDD-1594A15B0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0" y="1269999"/>
            <a:ext cx="2323184" cy="491968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C600E9-80DB-4B92-5020-CD3BD182AA36}"/>
              </a:ext>
            </a:extLst>
          </p:cNvPr>
          <p:cNvSpPr/>
          <p:nvPr/>
        </p:nvSpPr>
        <p:spPr>
          <a:xfrm>
            <a:off x="2164465" y="3565003"/>
            <a:ext cx="405115" cy="1736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0515395-284B-A46D-66C4-B44574F6C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70" y="2590799"/>
            <a:ext cx="2323184" cy="10596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587154-CD50-9766-B980-01FED67C9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70" y="3909889"/>
            <a:ext cx="2323184" cy="10596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12C2E3-4F0D-CC21-6463-F8C13FD6A630}"/>
              </a:ext>
            </a:extLst>
          </p:cNvPr>
          <p:cNvSpPr txBox="1"/>
          <p:nvPr/>
        </p:nvSpPr>
        <p:spPr>
          <a:xfrm>
            <a:off x="5944447" y="1244937"/>
            <a:ext cx="26943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先對邊框切割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邊緣偵測後一條會變成兩條，利用膨脹變成一條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85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7DA0-5F10-7A6F-5D16-5AACB2531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4651E17-4F32-F540-19A3-E70255972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fine_line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DD5EFFF-FBB9-6B08-02E8-F29B038C1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用來統計線的數量，過濾掉較短的線段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count_lines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offset)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符合長度條件的直線數量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21484E-A2E9-B9F7-2B5D-07E8C12A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62899"/>
              </p:ext>
            </p:extLst>
          </p:nvPr>
        </p:nvGraphicFramePr>
        <p:xfrm>
          <a:off x="838200" y="2222976"/>
          <a:ext cx="9844974" cy="1723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經過處理完的</a:t>
                      </a:r>
                      <a:r>
                        <a:rPr lang="en-US" altLang="zh-TW" sz="20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sobelx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圖片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灰階、切割、膨脹等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offset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用來篩選符合長度條件的區域</a:t>
                      </a:r>
                      <a:endParaRPr lang="zh-TW" altLang="en-US" sz="200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62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5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345037C-E735-1865-912E-D64EFA92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fine_line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E3CB3C-27EA-B816-C2AB-B6D8E59BB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1358216"/>
            <a:ext cx="2145653" cy="97871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80702E0-CFB0-A591-3D4F-BC7530D83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6" y="2522330"/>
            <a:ext cx="2145653" cy="97871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E7C4B5-5961-741B-A290-95F51516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8" y="1343844"/>
            <a:ext cx="2145653" cy="978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92B888-0797-DBC7-A219-C6C1AD20A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567" y="2522329"/>
            <a:ext cx="2145653" cy="9787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28EDCBC-C52F-6F4D-27F6-16EBF0366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835" y="1358215"/>
            <a:ext cx="2145653" cy="9787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2BE865-D220-7726-A68D-1012DFAAB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68" y="2488917"/>
            <a:ext cx="2145653" cy="97871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B28DC91-4320-D7DF-C121-00BFF0A22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02" y="1343844"/>
            <a:ext cx="2145653" cy="9787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21B782-4D89-C6C1-0E82-98C369E9F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569" y="2488591"/>
            <a:ext cx="2145653" cy="97871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30EB3B6-8FF0-9C8F-1298-50FBE1026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69" y="1363018"/>
            <a:ext cx="2145653" cy="97871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9D04D6D-D3EF-8BC9-0D40-467312B29A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70" y="2522328"/>
            <a:ext cx="2145653" cy="97871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8E7920E-C552-AB78-9283-4B18957B63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0904" y="3681638"/>
            <a:ext cx="1838582" cy="55252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A560FB8-A099-8928-9759-3593A5C9B3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2341" y="3681638"/>
            <a:ext cx="1848108" cy="55252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8B1F82F-C0B7-A1EE-51FE-85452A1BD9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653" y="3638769"/>
            <a:ext cx="1981477" cy="6382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797D01A-356A-04F8-D446-24DD5759CD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75102" y="3756529"/>
            <a:ext cx="1838582" cy="51442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DAAB246-CC2E-6ED7-0E84-26A8A075E4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367" y="3755313"/>
            <a:ext cx="1905266" cy="5048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D74F07F-E2EB-DBBF-5381-AF3E6433B5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653" y="4612709"/>
            <a:ext cx="5372850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697FA7D-1BBA-4167-9AE3-54297FC84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938" y="245806"/>
            <a:ext cx="10246124" cy="587396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規格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鏡頭向下拍攝桌上的點餐卡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手持手機拍攝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計算總金額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效能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FPS:1s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功耗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:unknown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 rate: unknown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準確率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點餐卡圖像大小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傳輸照片到電腦，顯示總金額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限制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正字劃記、手機拍攝角度約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度、光影變化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恆亮、不閃爍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l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驗收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準備樣本測試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562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BF4E0-04AC-4A5B-A759-ABC65485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9501"/>
            <a:ext cx="10994813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功能描述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將每一格的線條數量與那一格的價錢相乘，求單一品項的總價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函式</a:t>
            </a:r>
            <a:r>
              <a:rPr lang="en-US" altLang="zh-TW" dirty="0"/>
              <a:t>: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calculate_total_price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all_line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price_list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返回值：總金額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8365DE-8F54-4455-863F-603EFC4E3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33798"/>
              </p:ext>
            </p:extLst>
          </p:nvPr>
        </p:nvGraphicFramePr>
        <p:xfrm>
          <a:off x="838199" y="2429453"/>
          <a:ext cx="9844974" cy="155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872">
                  <a:extLst>
                    <a:ext uri="{9D8B030D-6E8A-4147-A177-3AD203B41FA5}">
                      <a16:colId xmlns:a16="http://schemas.microsoft.com/office/drawing/2014/main" val="3504103356"/>
                    </a:ext>
                  </a:extLst>
                </a:gridCol>
                <a:gridCol w="2195689">
                  <a:extLst>
                    <a:ext uri="{9D8B030D-6E8A-4147-A177-3AD203B41FA5}">
                      <a16:colId xmlns:a16="http://schemas.microsoft.com/office/drawing/2014/main" val="2494843721"/>
                    </a:ext>
                  </a:extLst>
                </a:gridCol>
                <a:gridCol w="4365413">
                  <a:extLst>
                    <a:ext uri="{9D8B030D-6E8A-4147-A177-3AD203B41FA5}">
                      <a16:colId xmlns:a16="http://schemas.microsoft.com/office/drawing/2014/main" val="1020817961"/>
                    </a:ext>
                  </a:extLst>
                </a:gridCol>
              </a:tblGrid>
              <a:tr h="308407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163088"/>
                  </a:ext>
                </a:extLst>
              </a:tr>
              <a:tr h="625896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all_line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每個格子中線條數量列表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853703"/>
                  </a:ext>
                </a:extLst>
              </a:tr>
              <a:tr h="53399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price_list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每個格子的單價列表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822474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876C1CB9-9DD1-4AC5-AD7A-3D93AA2F5B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5FC994-28B2-3753-1AF1-AA8ACFD25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17525"/>
            <a:ext cx="10515600" cy="978719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337D226-D189-946B-73AA-A804B105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552450"/>
            <a:ext cx="2239962" cy="482079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BF593A7-A521-A823-A1A2-814FAC8C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>
            <a:no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Multiply_price_amount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計算單價並加總</a:t>
            </a:r>
            <a:b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C9F55A0-9D98-D1DE-1B23-F1B958633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750" y="1552450"/>
            <a:ext cx="3877216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F5BF5-34D1-AD41-E888-964044EB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69690E-2524-41BA-5CEF-B193AB330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試試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ocr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、取差值、光流比較差異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856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D5944B-1B0D-06CC-F71A-F2EE9E38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B7F288D-B4A9-0D7C-6AEA-670A58837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660400"/>
            <a:ext cx="2473370" cy="52377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138A8-B46F-92FD-38B0-6E63EA4E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10" y="660400"/>
            <a:ext cx="5815158" cy="37519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CE1693-1A32-B4AE-89CB-30B99DB25355}"/>
              </a:ext>
            </a:extLst>
          </p:cNvPr>
          <p:cNvSpPr txBox="1"/>
          <p:nvPr/>
        </p:nvSpPr>
        <p:spPr>
          <a:xfrm>
            <a:off x="2693504" y="4566384"/>
            <a:ext cx="269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這是使用原圖下去跑的結果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374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4A3D3-21DB-991D-96C7-D2A3CD97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864B39B-8A47-309E-5CD8-144F598EA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16" y="660400"/>
            <a:ext cx="9791221" cy="551842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1A0E72C-B4DB-A30B-E90F-CE3546868101}"/>
              </a:ext>
            </a:extLst>
          </p:cNvPr>
          <p:cNvSpPr txBox="1"/>
          <p:nvPr/>
        </p:nvSpPr>
        <p:spPr>
          <a:xfrm>
            <a:off x="526773" y="6197600"/>
            <a:ext cx="4810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這是經過二質化、膨脹下去跑的結果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493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圖像匹配測試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SITF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尺度不變特徵變換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3EFD16-2B68-4313-A555-7564047D7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1719695"/>
            <a:ext cx="685800" cy="4953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8EAE8CB-F1D0-416D-825B-E8B7899EC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4402288"/>
            <a:ext cx="1009650" cy="4381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E5A4F0-E4DC-4FF7-B1DF-0EB90B4E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742465"/>
            <a:ext cx="1085850" cy="4953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8FD5C04-43F2-4A8B-8289-EDC1A600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3063592"/>
            <a:ext cx="1085850" cy="49530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1A3E0A0-B932-4438-A7D7-774BD0F81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2382120"/>
            <a:ext cx="685800" cy="4953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DF1A2E4-E306-49ED-B1FB-FE3A549CE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063592"/>
            <a:ext cx="685800" cy="4953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D27078B-7B63-4378-A6AC-12D99562FC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3742465"/>
            <a:ext cx="685800" cy="47625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66A652D5-2E43-4DC5-97D4-AE01F87462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4402288"/>
            <a:ext cx="685800" cy="47625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D6D73B3-4A15-48F3-9A03-7B648F3F37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2382120"/>
            <a:ext cx="1085850" cy="4953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0A26F3C5-FBFF-4872-BC67-2E1BD513B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9" y="1719695"/>
            <a:ext cx="1085850" cy="495300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C14F79F-D24D-4159-9367-F025704E59F9}"/>
              </a:ext>
            </a:extLst>
          </p:cNvPr>
          <p:cNvSpPr txBox="1"/>
          <p:nvPr/>
        </p:nvSpPr>
        <p:spPr>
          <a:xfrm>
            <a:off x="838200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長格子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EB463EB-3601-49AD-BE75-7F05B8870818}"/>
              </a:ext>
            </a:extLst>
          </p:cNvPr>
          <p:cNvSpPr txBox="1"/>
          <p:nvPr/>
        </p:nvSpPr>
        <p:spPr>
          <a:xfrm>
            <a:off x="2639291" y="5077691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樣本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短格子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F17B2C85-FCBE-4989-A4F7-3E7994EEF4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461654"/>
            <a:ext cx="1982354" cy="4197927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F04E119E-A6E9-4468-8F51-06C4C3C685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54" y="1459928"/>
            <a:ext cx="1982355" cy="4197927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90AFFA15-DE6C-4FA9-93DD-185D68B61C11}"/>
              </a:ext>
            </a:extLst>
          </p:cNvPr>
          <p:cNvSpPr txBox="1"/>
          <p:nvPr/>
        </p:nvSpPr>
        <p:spPr>
          <a:xfrm>
            <a:off x="4987636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輸入圖片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43A335-951B-43E3-8B68-E65B40347C36}"/>
              </a:ext>
            </a:extLst>
          </p:cNvPr>
          <p:cNvSpPr txBox="1"/>
          <p:nvPr/>
        </p:nvSpPr>
        <p:spPr>
          <a:xfrm>
            <a:off x="7667513" y="5846618"/>
            <a:ext cx="155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輸出結果</a:t>
            </a:r>
          </a:p>
        </p:txBody>
      </p:sp>
    </p:spTree>
    <p:extLst>
      <p:ext uri="{BB962C8B-B14F-4D97-AF65-F5344CB8AC3E}">
        <p14:creationId xmlns:p14="http://schemas.microsoft.com/office/powerpoint/2010/main" val="277622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735FD4D3-4264-6643-40F9-1BB400E97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871F33-48B3-88B5-315B-767895E4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25802"/>
            <a:ext cx="7478169" cy="4477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5321957" y="5080174"/>
            <a:ext cx="3107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為避免兩張圖大小不一，先將兩張圖設為相同大小</a:t>
            </a:r>
            <a:endParaRPr lang="zh-TW" altLang="en-US" dirty="0"/>
          </a:p>
        </p:txBody>
      </p:sp>
      <p:pic>
        <p:nvPicPr>
          <p:cNvPr id="17" name="圖片 16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A7E06901-D8C4-A5B5-FCB6-42539678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5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13453" y="1223771"/>
            <a:ext cx="86923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兩張圖灰階高斯模糊後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cv2.absdiff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取差值，經過除噪點後將兩者相差的座標畫上輪廓，為避免非證字號劃記誤判，可設置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min_area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最小面積閾值以過濾過小的輪廓面積。</a:t>
            </a: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8DDA97-883D-A96A-3184-E7604C05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9" t="28202" r="5676" b="-8493"/>
          <a:stretch/>
        </p:blipFill>
        <p:spPr>
          <a:xfrm>
            <a:off x="2539377" y="2182176"/>
            <a:ext cx="2171362" cy="4469608"/>
          </a:xfrm>
          <a:prstGeom prst="rect">
            <a:avLst/>
          </a:prstGeom>
        </p:spPr>
      </p:pic>
      <p:pic>
        <p:nvPicPr>
          <p:cNvPr id="14" name="圖片 13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BE61D916-AC50-0EEB-098A-55C8B8543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23" y="2082462"/>
            <a:ext cx="2204823" cy="466903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891822-BA08-54E5-862B-AF05179C16C4}"/>
              </a:ext>
            </a:extLst>
          </p:cNvPr>
          <p:cNvSpPr txBox="1"/>
          <p:nvPr/>
        </p:nvSpPr>
        <p:spPr>
          <a:xfrm>
            <a:off x="913453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結果：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67BD78D-E074-2CD8-A481-D139E136BB61}"/>
              </a:ext>
            </a:extLst>
          </p:cNvPr>
          <p:cNvSpPr txBox="1"/>
          <p:nvPr/>
        </p:nvSpPr>
        <p:spPr>
          <a:xfrm>
            <a:off x="4996392" y="2089868"/>
            <a:ext cx="1625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畫上輪廓後：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245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取差值測試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AD5BF0-2913-1F33-5AC8-7ED9A9BDBEFC}"/>
              </a:ext>
            </a:extLst>
          </p:cNvPr>
          <p:cNvSpPr txBox="1"/>
          <p:nvPr/>
        </p:nvSpPr>
        <p:spPr>
          <a:xfrm>
            <a:off x="922597" y="1343844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程式執行到結束共花費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0.0096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秒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i5-10300H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GTX1650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051BA4-97A1-510E-A4DC-2615683F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481" y="2505670"/>
            <a:ext cx="5087519" cy="91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0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2" name="內容版面配置區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068E0F57-3BCE-6D35-A00E-73E0CECE8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8" y="1032198"/>
            <a:ext cx="2263646" cy="4793604"/>
          </a:xfrm>
        </p:spPr>
      </p:pic>
      <p:pic>
        <p:nvPicPr>
          <p:cNvPr id="5" name="圖片 4" descr="一張含有 文字, 收據, 數字, 字型 的圖片&#10;&#10;自動產生的描述">
            <a:extLst>
              <a:ext uri="{FF2B5EF4-FFF2-40B4-BE49-F238E27FC236}">
                <a16:creationId xmlns:a16="http://schemas.microsoft.com/office/drawing/2014/main" id="{E9463086-263A-3533-4A68-7A1239D84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6" y="1032198"/>
            <a:ext cx="2263647" cy="47936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451CE0-E0AA-FFF9-7D91-FE597382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8" y="5825802"/>
            <a:ext cx="6788161" cy="7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23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BF622-52D6-4897-A3D7-9EDA09EF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80191" cy="725044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breakdown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12C3AFE-03EE-48DD-A69F-BF23C662FE0F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16200000" flipH="1">
            <a:off x="5600380" y="-1924176"/>
            <a:ext cx="27940" cy="7560212"/>
          </a:xfrm>
          <a:prstGeom prst="bentConnector3">
            <a:avLst>
              <a:gd name="adj1" fmla="val -818182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680CEBA-C421-4FED-97C8-61B2E3E1549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021488" y="1186678"/>
            <a:ext cx="0" cy="418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F1BEB47A-9C42-4FF9-AA9C-52CB3DC88925}"/>
              </a:ext>
            </a:extLst>
          </p:cNvPr>
          <p:cNvSpPr txBox="1"/>
          <p:nvPr/>
        </p:nvSpPr>
        <p:spPr>
          <a:xfrm>
            <a:off x="1029949" y="3337696"/>
            <a:ext cx="1416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Kenrnel_size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EB93C696-409D-4721-AF02-AF37652B7CE9}"/>
              </a:ext>
            </a:extLst>
          </p:cNvPr>
          <p:cNvSpPr txBox="1"/>
          <p:nvPr/>
        </p:nvSpPr>
        <p:spPr>
          <a:xfrm>
            <a:off x="1025395" y="3745905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00F00E29-4558-4CC8-9E51-E1482EEAD0CD}"/>
              </a:ext>
            </a:extLst>
          </p:cNvPr>
          <p:cNvSpPr txBox="1"/>
          <p:nvPr/>
        </p:nvSpPr>
        <p:spPr>
          <a:xfrm>
            <a:off x="1032167" y="2933460"/>
            <a:ext cx="81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E9EB555-ADA0-4506-8163-6E24EFFF81B0}"/>
              </a:ext>
            </a:extLst>
          </p:cNvPr>
          <p:cNvSpPr txBox="1"/>
          <p:nvPr/>
        </p:nvSpPr>
        <p:spPr>
          <a:xfrm>
            <a:off x="1000283" y="4195134"/>
            <a:ext cx="1107996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D185DE-51D0-4613-88B7-C9BBC8E02A83}"/>
              </a:ext>
            </a:extLst>
          </p:cNvPr>
          <p:cNvSpPr/>
          <p:nvPr/>
        </p:nvSpPr>
        <p:spPr>
          <a:xfrm>
            <a:off x="5220964" y="189567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CA4C8B-F0F4-EAD5-99BA-6079413E8E0E}"/>
              </a:ext>
            </a:extLst>
          </p:cNvPr>
          <p:cNvSpPr/>
          <p:nvPr/>
        </p:nvSpPr>
        <p:spPr>
          <a:xfrm>
            <a:off x="3750058" y="186990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A255AE-0C34-1B7E-E26A-F45F44E0A5CD}"/>
              </a:ext>
            </a:extLst>
          </p:cNvPr>
          <p:cNvSpPr/>
          <p:nvPr/>
        </p:nvSpPr>
        <p:spPr>
          <a:xfrm>
            <a:off x="3750058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042FC4-FF02-6146-B3D5-697B7DA2CC86}"/>
              </a:ext>
            </a:extLst>
          </p:cNvPr>
          <p:cNvSpPr/>
          <p:nvPr/>
        </p:nvSpPr>
        <p:spPr>
          <a:xfrm>
            <a:off x="3750058" y="559245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539ED7-B9FB-B5F3-10EC-F41EFF96E7F4}"/>
              </a:ext>
            </a:extLst>
          </p:cNvPr>
          <p:cNvSpPr/>
          <p:nvPr/>
        </p:nvSpPr>
        <p:spPr>
          <a:xfrm>
            <a:off x="1033720" y="184196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26DF94-D8DA-53FC-0B88-FBDC1D9CACE1}"/>
              </a:ext>
            </a:extLst>
          </p:cNvPr>
          <p:cNvSpPr/>
          <p:nvPr/>
        </p:nvSpPr>
        <p:spPr>
          <a:xfrm>
            <a:off x="8593932" y="186990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E56098-726E-BE24-6629-6B0055B5A0F3}"/>
              </a:ext>
            </a:extLst>
          </p:cNvPr>
          <p:cNvSpPr/>
          <p:nvPr/>
        </p:nvSpPr>
        <p:spPr>
          <a:xfrm>
            <a:off x="6151629" y="186990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1C857D-EE87-0D24-2017-906E6324C9ED}"/>
              </a:ext>
            </a:extLst>
          </p:cNvPr>
          <p:cNvSpPr/>
          <p:nvPr/>
        </p:nvSpPr>
        <p:spPr>
          <a:xfrm>
            <a:off x="8593932" y="558508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6A8655-2293-C3A6-56D0-5D643F595B98}"/>
              </a:ext>
            </a:extLst>
          </p:cNvPr>
          <p:cNvSpPr txBox="1"/>
          <p:nvPr/>
        </p:nvSpPr>
        <p:spPr>
          <a:xfrm>
            <a:off x="5256617" y="503456"/>
            <a:ext cx="152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點餐卡辨識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9DAA02-F642-D686-E11E-252D3403A41D}"/>
              </a:ext>
            </a:extLst>
          </p:cNvPr>
          <p:cNvSpPr txBox="1"/>
          <p:nvPr/>
        </p:nvSpPr>
        <p:spPr>
          <a:xfrm>
            <a:off x="4082108" y="2183789"/>
            <a:ext cx="92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5F505C9-1389-E407-6A71-F86016F4C65F}"/>
              </a:ext>
            </a:extLst>
          </p:cNvPr>
          <p:cNvSpPr txBox="1"/>
          <p:nvPr/>
        </p:nvSpPr>
        <p:spPr>
          <a:xfrm>
            <a:off x="4073176" y="4686258"/>
            <a:ext cx="94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3474704-FCE1-10C9-DA40-880F2C1F06CC}"/>
              </a:ext>
            </a:extLst>
          </p:cNvPr>
          <p:cNvCxnSpPr>
            <a:cxnSpLocks/>
            <a:stCxn id="12" idx="2"/>
            <a:endCxn id="3" idx="0"/>
          </p:cNvCxnSpPr>
          <p:nvPr/>
        </p:nvCxnSpPr>
        <p:spPr>
          <a:xfrm>
            <a:off x="4550582" y="2867011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E703C86-1A12-5F00-D803-69AD089147CF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4550582" y="5348715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8529DDE-454B-56F5-21BC-0AC32CE36EF9}"/>
              </a:ext>
            </a:extLst>
          </p:cNvPr>
          <p:cNvSpPr txBox="1"/>
          <p:nvPr/>
        </p:nvSpPr>
        <p:spPr>
          <a:xfrm>
            <a:off x="3850765" y="5743776"/>
            <a:ext cx="139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形態學把文字除掉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142BB6D-25C0-0E3C-688B-EB35B81407BE}"/>
              </a:ext>
            </a:extLst>
          </p:cNvPr>
          <p:cNvSpPr txBox="1"/>
          <p:nvPr/>
        </p:nvSpPr>
        <p:spPr>
          <a:xfrm>
            <a:off x="1494389" y="2126398"/>
            <a:ext cx="67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參數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D55EF83-95F7-CB8B-8779-42FC519DA17B}"/>
              </a:ext>
            </a:extLst>
          </p:cNvPr>
          <p:cNvSpPr txBox="1"/>
          <p:nvPr/>
        </p:nvSpPr>
        <p:spPr>
          <a:xfrm>
            <a:off x="8949547" y="2169274"/>
            <a:ext cx="93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後處理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0B61C96-9299-B5FA-4A5C-E25F619FA078}"/>
              </a:ext>
            </a:extLst>
          </p:cNvPr>
          <p:cNvSpPr txBox="1"/>
          <p:nvPr/>
        </p:nvSpPr>
        <p:spPr>
          <a:xfrm>
            <a:off x="6546672" y="2155849"/>
            <a:ext cx="80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search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3055B45-8E9F-0B0F-2D3C-B116B10B44CE}"/>
              </a:ext>
            </a:extLst>
          </p:cNvPr>
          <p:cNvSpPr txBox="1"/>
          <p:nvPr/>
        </p:nvSpPr>
        <p:spPr>
          <a:xfrm>
            <a:off x="8805156" y="5898971"/>
            <a:ext cx="11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統計數量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01931B-DD1A-B84E-2959-20B0E6BB7323}"/>
              </a:ext>
            </a:extLst>
          </p:cNvPr>
          <p:cNvSpPr/>
          <p:nvPr/>
        </p:nvSpPr>
        <p:spPr>
          <a:xfrm>
            <a:off x="3750058" y="3110752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C12A060-33FB-6457-CBC5-9603C842C001}"/>
              </a:ext>
            </a:extLst>
          </p:cNvPr>
          <p:cNvSpPr txBox="1"/>
          <p:nvPr/>
        </p:nvSpPr>
        <p:spPr>
          <a:xfrm>
            <a:off x="3983032" y="3424641"/>
            <a:ext cx="113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3C207-3C5E-4B20-3A05-223E5E762817}"/>
              </a:ext>
            </a:extLst>
          </p:cNvPr>
          <p:cNvSpPr/>
          <p:nvPr/>
        </p:nvSpPr>
        <p:spPr>
          <a:xfrm>
            <a:off x="8593932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69B41-A07A-878E-DAB7-729DAC86DD76}"/>
              </a:ext>
            </a:extLst>
          </p:cNvPr>
          <p:cNvSpPr txBox="1"/>
          <p:nvPr/>
        </p:nvSpPr>
        <p:spPr>
          <a:xfrm>
            <a:off x="8826906" y="4622570"/>
            <a:ext cx="126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find_line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16B151-854D-E577-4026-A81763D9BFFE}"/>
              </a:ext>
            </a:extLst>
          </p:cNvPr>
          <p:cNvSpPr/>
          <p:nvPr/>
        </p:nvSpPr>
        <p:spPr>
          <a:xfrm>
            <a:off x="8593932" y="311812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9FA96-C278-D618-AAD5-34D14AB63549}"/>
              </a:ext>
            </a:extLst>
          </p:cNvPr>
          <p:cNvSpPr txBox="1"/>
          <p:nvPr/>
        </p:nvSpPr>
        <p:spPr>
          <a:xfrm>
            <a:off x="8779330" y="3432015"/>
            <a:ext cx="12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62BBBFF3-8829-6E99-E6AE-89AE52E0CA41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4550582" y="4107863"/>
            <a:ext cx="0" cy="243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48F946D-0904-3E9C-5F39-2E65A14BAD2C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9394456" y="2867011"/>
            <a:ext cx="0" cy="25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9C9ACA6-5742-2B41-2707-56EACA8D7E7D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9394456" y="4115237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0DD3C8C-5046-5528-B8C5-9B700D90515A}"/>
              </a:ext>
            </a:extLst>
          </p:cNvPr>
          <p:cNvCxnSpPr>
            <a:cxnSpLocks/>
            <a:stCxn id="5" idx="2"/>
            <a:endCxn id="21" idx="0"/>
          </p:cNvCxnSpPr>
          <p:nvPr/>
        </p:nvCxnSpPr>
        <p:spPr>
          <a:xfrm>
            <a:off x="9394456" y="5348715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5F7AFBC1-B596-5BEA-2486-CA0C364AACA6}"/>
              </a:ext>
            </a:extLst>
          </p:cNvPr>
          <p:cNvSpPr/>
          <p:nvPr/>
        </p:nvSpPr>
        <p:spPr>
          <a:xfrm>
            <a:off x="6151629" y="3118126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480B968F-2B98-74D3-A8AE-7F51A573C501}"/>
              </a:ext>
            </a:extLst>
          </p:cNvPr>
          <p:cNvSpPr txBox="1"/>
          <p:nvPr/>
        </p:nvSpPr>
        <p:spPr>
          <a:xfrm>
            <a:off x="6362853" y="3302686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F01A3C9-1944-AA0C-A614-75B51BA0811E}"/>
              </a:ext>
            </a:extLst>
          </p:cNvPr>
          <p:cNvSpPr/>
          <p:nvPr/>
        </p:nvSpPr>
        <p:spPr>
          <a:xfrm>
            <a:off x="6151629" y="4351604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08EEDEF-66E4-40C1-239D-533A11FA35A8}"/>
              </a:ext>
            </a:extLst>
          </p:cNvPr>
          <p:cNvSpPr txBox="1"/>
          <p:nvPr/>
        </p:nvSpPr>
        <p:spPr>
          <a:xfrm>
            <a:off x="6415866" y="4484070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15840055-A7B6-DC07-FC7F-B6C01B066A2B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500052" y="1605593"/>
            <a:ext cx="2452101" cy="26430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1BEA08E-26B0-7B90-A460-128518A77A2C}"/>
              </a:ext>
            </a:extLst>
          </p:cNvPr>
          <p:cNvCxnSpPr>
            <a:cxnSpLocks/>
            <a:stCxn id="20" idx="2"/>
            <a:endCxn id="58" idx="0"/>
          </p:cNvCxnSpPr>
          <p:nvPr/>
        </p:nvCxnSpPr>
        <p:spPr>
          <a:xfrm>
            <a:off x="6952153" y="2867011"/>
            <a:ext cx="0" cy="25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B6CAA2F-60F9-34A9-6771-DE89C8C331CC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>
            <a:off x="6952153" y="4115237"/>
            <a:ext cx="0" cy="236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F97D62C-ACA0-0DC2-AEF3-8FA928710A4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550582" y="1605593"/>
            <a:ext cx="0" cy="264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80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9" name="圖片 8" descr="一張含有 螢幕擷取畫面, 黑色, 黑與白, 黑暗 的圖片&#10;&#10;自動產生的描述">
            <a:extLst>
              <a:ext uri="{FF2B5EF4-FFF2-40B4-BE49-F238E27FC236}">
                <a16:creationId xmlns:a16="http://schemas.microsoft.com/office/drawing/2014/main" id="{3208A25E-3C39-8801-C2CC-88F6FC444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85" y="2086366"/>
            <a:ext cx="2214372" cy="4689258"/>
          </a:xfrm>
          <a:prstGeom prst="rect">
            <a:avLst/>
          </a:prstGeom>
        </p:spPr>
      </p:pic>
      <p:pic>
        <p:nvPicPr>
          <p:cNvPr id="15" name="圖片 14" descr="一張含有 螢幕擷取畫面, 黑色, 黑暗, 黑與白 的圖片&#10;&#10;自動產生的描述">
            <a:extLst>
              <a:ext uri="{FF2B5EF4-FFF2-40B4-BE49-F238E27FC236}">
                <a16:creationId xmlns:a16="http://schemas.microsoft.com/office/drawing/2014/main" id="{916D0B5F-56AF-DE68-9A05-994F21CA8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40" y="2086366"/>
            <a:ext cx="2214372" cy="468925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1D0BF9-07DD-59F4-CD62-FB0984E19B48}"/>
              </a:ext>
            </a:extLst>
          </p:cNvPr>
          <p:cNvSpPr txBox="1"/>
          <p:nvPr/>
        </p:nvSpPr>
        <p:spPr>
          <a:xfrm>
            <a:off x="878401" y="1107647"/>
            <a:ext cx="8568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取兩者光流後經過設定最小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最大光流幅度，來排除大範圍運動（例如圖片亮度變化）所帶來的誤判，可得到左圖，要獲得更精確的結果，可以使用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absdiff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的結果以及光流檢測結果相結合，如右圖。</a:t>
            </a:r>
          </a:p>
        </p:txBody>
      </p:sp>
    </p:spTree>
    <p:extLst>
      <p:ext uri="{BB962C8B-B14F-4D97-AF65-F5344CB8AC3E}">
        <p14:creationId xmlns:p14="http://schemas.microsoft.com/office/powerpoint/2010/main" val="371790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E3A4390B-C56B-F439-1D23-E42D2CBE6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en-US" altLang="zh-TW" sz="3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</a:t>
            </a:r>
            <a:r>
              <a:rPr lang="zh-TW" altLang="en-US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密集光流測試</a:t>
            </a:r>
          </a:p>
        </p:txBody>
      </p:sp>
      <p:pic>
        <p:nvPicPr>
          <p:cNvPr id="10" name="圖片 9" descr="一張含有 文字, 數字, 螢幕擷取畫面, 字型 的圖片&#10;&#10;自動產生的描述">
            <a:extLst>
              <a:ext uri="{FF2B5EF4-FFF2-40B4-BE49-F238E27FC236}">
                <a16:creationId xmlns:a16="http://schemas.microsoft.com/office/drawing/2014/main" id="{7529B252-6C2A-559F-98B3-40A255BA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2" y="1061339"/>
            <a:ext cx="2586482" cy="54772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E406EE-5941-6053-4611-E986F9683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64" y="1343844"/>
            <a:ext cx="4272071" cy="8152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9D4612-2BF4-358B-6910-13E21D47FB54}"/>
              </a:ext>
            </a:extLst>
          </p:cNvPr>
          <p:cNvSpPr txBox="1"/>
          <p:nvPr/>
        </p:nvSpPr>
        <p:spPr>
          <a:xfrm>
            <a:off x="3974698" y="2347517"/>
            <a:ext cx="856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取差值測試  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(0.0096s)</a:t>
            </a:r>
            <a:b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密集光流測試 耗時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(0.2832s)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9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9031-AE8A-4F5D-BA9C-8CEF37C6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10401" cy="691186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6571417-7F23-4252-85F3-4FA78315AB54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542240" y="1969967"/>
            <a:ext cx="1400689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90AB255-14AF-4349-8B43-FA0808F2D1A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0" y="1986860"/>
            <a:ext cx="124925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92B7220-FCEC-458B-90F5-B3BA9ACE6516}"/>
              </a:ext>
            </a:extLst>
          </p:cNvPr>
          <p:cNvSpPr txBox="1"/>
          <p:nvPr/>
        </p:nvSpPr>
        <p:spPr>
          <a:xfrm>
            <a:off x="-101803" y="1551799"/>
            <a:ext cx="133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輸入照片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F0EB90-7F22-404D-B3CF-259769F3A71D}"/>
              </a:ext>
            </a:extLst>
          </p:cNvPr>
          <p:cNvSpPr txBox="1"/>
          <p:nvPr/>
        </p:nvSpPr>
        <p:spPr>
          <a:xfrm>
            <a:off x="5488354" y="1595375"/>
            <a:ext cx="150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照片二值化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04CAAC6A-6D09-40B9-8285-D69207B633F7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64743" y="5029796"/>
            <a:ext cx="84513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7A3D5F6-DDD8-4699-942E-8FAABF028A6C}"/>
              </a:ext>
            </a:extLst>
          </p:cNvPr>
          <p:cNvSpPr txBox="1"/>
          <p:nvPr/>
        </p:nvSpPr>
        <p:spPr>
          <a:xfrm>
            <a:off x="-224129" y="4629686"/>
            <a:ext cx="144760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顯示價格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D9EB3D2-E974-410F-B810-ABFEC5035CE1}"/>
              </a:ext>
            </a:extLst>
          </p:cNvPr>
          <p:cNvSpPr txBox="1"/>
          <p:nvPr/>
        </p:nvSpPr>
        <p:spPr>
          <a:xfrm>
            <a:off x="9174413" y="3591584"/>
            <a:ext cx="180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利用計算該方格中的輪廓面積來找出菜單方格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8B27E9-94C2-5C96-CC66-25097F4E9E31}"/>
              </a:ext>
            </a:extLst>
          </p:cNvPr>
          <p:cNvSpPr/>
          <p:nvPr/>
        </p:nvSpPr>
        <p:spPr>
          <a:xfrm>
            <a:off x="3941193" y="1471411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A0B79B-4423-B6E0-E82E-85D0FC5FD4BB}"/>
              </a:ext>
            </a:extLst>
          </p:cNvPr>
          <p:cNvSpPr txBox="1"/>
          <p:nvPr/>
        </p:nvSpPr>
        <p:spPr>
          <a:xfrm>
            <a:off x="4267228" y="1785300"/>
            <a:ext cx="91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563681-9A43-E4BE-D3DD-B9F26EE07C1D}"/>
              </a:ext>
            </a:extLst>
          </p:cNvPr>
          <p:cNvSpPr/>
          <p:nvPr/>
        </p:nvSpPr>
        <p:spPr>
          <a:xfrm>
            <a:off x="6942929" y="1488305"/>
            <a:ext cx="1601046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A04C1-966E-A0B1-EFDF-C34923228071}"/>
              </a:ext>
            </a:extLst>
          </p:cNvPr>
          <p:cNvSpPr txBox="1"/>
          <p:nvPr/>
        </p:nvSpPr>
        <p:spPr>
          <a:xfrm>
            <a:off x="6942929" y="1767243"/>
            <a:ext cx="160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形態學除噪點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91F126-A3D2-499D-1F94-2D683D8EB4BA}"/>
              </a:ext>
            </a:extLst>
          </p:cNvPr>
          <p:cNvSpPr/>
          <p:nvPr/>
        </p:nvSpPr>
        <p:spPr>
          <a:xfrm>
            <a:off x="8327532" y="4511600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D3247B9-B27C-C30F-D0B4-8906F483F6B8}"/>
              </a:ext>
            </a:extLst>
          </p:cNvPr>
          <p:cNvSpPr/>
          <p:nvPr/>
        </p:nvSpPr>
        <p:spPr>
          <a:xfrm>
            <a:off x="3154396" y="4537499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459229B-6399-AC82-E2FF-C717960C354E}"/>
              </a:ext>
            </a:extLst>
          </p:cNvPr>
          <p:cNvSpPr txBox="1"/>
          <p:nvPr/>
        </p:nvSpPr>
        <p:spPr>
          <a:xfrm>
            <a:off x="3385763" y="4830798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fine_line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9A3C2C7D-5E0E-D5FA-9D24-D2A83C685FF8}"/>
              </a:ext>
            </a:extLst>
          </p:cNvPr>
          <p:cNvCxnSpPr>
            <a:cxnSpLocks/>
            <a:stCxn id="14" idx="1"/>
            <a:endCxn id="65" idx="3"/>
          </p:cNvCxnSpPr>
          <p:nvPr/>
        </p:nvCxnSpPr>
        <p:spPr>
          <a:xfrm flipH="1">
            <a:off x="7322894" y="5010156"/>
            <a:ext cx="1004638" cy="196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866A6147-0509-0440-26DD-7F3E539E9689}"/>
              </a:ext>
            </a:extLst>
          </p:cNvPr>
          <p:cNvSpPr/>
          <p:nvPr/>
        </p:nvSpPr>
        <p:spPr>
          <a:xfrm>
            <a:off x="909877" y="4531241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23270349-A9D1-0E0E-1BEC-F7A5FAF2D1CD}"/>
              </a:ext>
            </a:extLst>
          </p:cNvPr>
          <p:cNvSpPr txBox="1"/>
          <p:nvPr/>
        </p:nvSpPr>
        <p:spPr>
          <a:xfrm>
            <a:off x="1141244" y="4824540"/>
            <a:ext cx="113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計算總價</a:t>
            </a:r>
            <a:endParaRPr lang="zh-TW" altLang="en-US" sz="1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97" name="接點: 肘形 96">
            <a:extLst>
              <a:ext uri="{FF2B5EF4-FFF2-40B4-BE49-F238E27FC236}">
                <a16:creationId xmlns:a16="http://schemas.microsoft.com/office/drawing/2014/main" id="{74F26FC6-7844-15D5-6CB0-2042E7B77C48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>
            <a:off x="8543975" y="1986861"/>
            <a:ext cx="584082" cy="62803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5FC1C22-CB39-E0D3-015F-F144AD409E90}"/>
              </a:ext>
            </a:extLst>
          </p:cNvPr>
          <p:cNvSpPr txBox="1"/>
          <p:nvPr/>
        </p:nvSpPr>
        <p:spPr>
          <a:xfrm>
            <a:off x="9128056" y="2052042"/>
            <a:ext cx="185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剩格子的圖片</a:t>
            </a:r>
            <a:endParaRPr lang="zh-TW" alt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EFEDDA-EE92-FAC2-456D-6BA4093C86E3}"/>
              </a:ext>
            </a:extLst>
          </p:cNvPr>
          <p:cNvSpPr/>
          <p:nvPr/>
        </p:nvSpPr>
        <p:spPr>
          <a:xfrm>
            <a:off x="8327533" y="2614895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51B546-A31F-51A8-481F-479903114B11}"/>
              </a:ext>
            </a:extLst>
          </p:cNvPr>
          <p:cNvSpPr txBox="1"/>
          <p:nvPr/>
        </p:nvSpPr>
        <p:spPr>
          <a:xfrm>
            <a:off x="8543975" y="2768645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sreach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篩選格子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10D33B-614C-369D-8B5E-20229A371C32}"/>
              </a:ext>
            </a:extLst>
          </p:cNvPr>
          <p:cNvSpPr/>
          <p:nvPr/>
        </p:nvSpPr>
        <p:spPr>
          <a:xfrm>
            <a:off x="1249252" y="1488305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85F5E7A-5ED8-CE61-471C-F6A68B867364}"/>
              </a:ext>
            </a:extLst>
          </p:cNvPr>
          <p:cNvSpPr txBox="1"/>
          <p:nvPr/>
        </p:nvSpPr>
        <p:spPr>
          <a:xfrm>
            <a:off x="1499260" y="1788881"/>
            <a:ext cx="115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BDEEC7AA-079C-EE1B-C5E1-A688BEEA841E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>
          <a:xfrm flipV="1">
            <a:off x="2850299" y="1969967"/>
            <a:ext cx="1090894" cy="16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C2E67A4-1AB6-821A-CE29-3810E851EA49}"/>
              </a:ext>
            </a:extLst>
          </p:cNvPr>
          <p:cNvSpPr txBox="1"/>
          <p:nvPr/>
        </p:nvSpPr>
        <p:spPr>
          <a:xfrm>
            <a:off x="8656670" y="4706632"/>
            <a:ext cx="116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sreach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收集座標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4412AAC8-80EC-766B-A6A6-09CDF9C00F7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8678260" y="4061803"/>
            <a:ext cx="899594" cy="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E7686DB-9BFA-F2D4-0766-01065B919000}"/>
              </a:ext>
            </a:extLst>
          </p:cNvPr>
          <p:cNvSpPr txBox="1"/>
          <p:nvPr/>
        </p:nvSpPr>
        <p:spPr>
          <a:xfrm>
            <a:off x="7243364" y="3741019"/>
            <a:ext cx="124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利用座標把格子切成好幾個圖片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23CF4-211A-1DCD-D435-6D63D5452F51}"/>
              </a:ext>
            </a:extLst>
          </p:cNvPr>
          <p:cNvSpPr/>
          <p:nvPr/>
        </p:nvSpPr>
        <p:spPr>
          <a:xfrm>
            <a:off x="5721847" y="4531241"/>
            <a:ext cx="1601047" cy="9971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BE060AB-0281-677D-98A9-5FB4FBAE83CF}"/>
              </a:ext>
            </a:extLst>
          </p:cNvPr>
          <p:cNvSpPr txBox="1"/>
          <p:nvPr/>
        </p:nvSpPr>
        <p:spPr>
          <a:xfrm>
            <a:off x="6120031" y="4706632"/>
            <a:ext cx="91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sobel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分線</a:t>
            </a: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ACA9296E-C386-32C2-34F2-72856748C56A}"/>
              </a:ext>
            </a:extLst>
          </p:cNvPr>
          <p:cNvCxnSpPr>
            <a:cxnSpLocks/>
            <a:stCxn id="65" idx="1"/>
            <a:endCxn id="45" idx="3"/>
          </p:cNvCxnSpPr>
          <p:nvPr/>
        </p:nvCxnSpPr>
        <p:spPr>
          <a:xfrm flipH="1">
            <a:off x="4755443" y="5029797"/>
            <a:ext cx="966404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7AE91E8-838C-F11F-DE3C-363D7A1B9CB2}"/>
              </a:ext>
            </a:extLst>
          </p:cNvPr>
          <p:cNvCxnSpPr>
            <a:cxnSpLocks/>
            <a:stCxn id="45" idx="1"/>
            <a:endCxn id="66" idx="3"/>
          </p:cNvCxnSpPr>
          <p:nvPr/>
        </p:nvCxnSpPr>
        <p:spPr>
          <a:xfrm flipH="1" flipV="1">
            <a:off x="2510924" y="5029797"/>
            <a:ext cx="643472" cy="62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BDC5A51A-3B96-0B2B-860E-E86F9B68E1D8}"/>
              </a:ext>
            </a:extLst>
          </p:cNvPr>
          <p:cNvSpPr txBox="1"/>
          <p:nvPr/>
        </p:nvSpPr>
        <p:spPr>
          <a:xfrm>
            <a:off x="4701301" y="4018018"/>
            <a:ext cx="1105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找出線後還要膨脹與切割</a:t>
            </a: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09854F1-F57C-CD65-B941-7A9CD90811A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1710401" y="5528352"/>
            <a:ext cx="0" cy="504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4B12504-49DC-6DD3-4F5F-13DB7706DE37}"/>
              </a:ext>
            </a:extLst>
          </p:cNvPr>
          <p:cNvSpPr txBox="1"/>
          <p:nvPr/>
        </p:nvSpPr>
        <p:spPr>
          <a:xfrm>
            <a:off x="1157606" y="6040312"/>
            <a:ext cx="110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單位價格</a:t>
            </a:r>
          </a:p>
        </p:txBody>
      </p:sp>
    </p:spTree>
    <p:extLst>
      <p:ext uri="{BB962C8B-B14F-4D97-AF65-F5344CB8AC3E}">
        <p14:creationId xmlns:p14="http://schemas.microsoft.com/office/powerpoint/2010/main" val="235279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38A1-1DC0-24B0-3664-6F6D8D68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D9183-D741-CA92-BA25-D2E89B23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圖片拉平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FF5484-6F13-03F9-8B13-4C899C845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將歪斜的圖片拉平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(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out_image_path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結果圖片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EA2AA6AD-5626-363F-3263-4BFF7A9EF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04600"/>
              </p:ext>
            </p:extLst>
          </p:nvPr>
        </p:nvGraphicFramePr>
        <p:xfrm>
          <a:off x="838200" y="2881995"/>
          <a:ext cx="10929258" cy="143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Image_path</a:t>
                      </a:r>
                      <a:endParaRPr lang="en-US" altLang="zh-TW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str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輸入歪斜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out_image_path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經過透視變換拉平的圖片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0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1F2FD-10FB-8DF0-AA1A-9F3A4D2D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9418"/>
            <a:ext cx="8596668" cy="1320800"/>
          </a:xfrm>
        </p:spPr>
        <p:txBody>
          <a:bodyPr/>
          <a:lstStyle/>
          <a:p>
            <a:r>
              <a:rPr lang="zh-TW" altLang="en-US" dirty="0"/>
              <a:t>圖片拉平</a:t>
            </a:r>
          </a:p>
        </p:txBody>
      </p:sp>
      <p:pic>
        <p:nvPicPr>
          <p:cNvPr id="27" name="內容版面配置區 26">
            <a:extLst>
              <a:ext uri="{FF2B5EF4-FFF2-40B4-BE49-F238E27FC236}">
                <a16:creationId xmlns:a16="http://schemas.microsoft.com/office/drawing/2014/main" id="{4495403E-EB87-BB5A-F955-D83068553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1" y="1488281"/>
            <a:ext cx="1933344" cy="3132699"/>
          </a:xfr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D5242B2-B66B-BEF7-12F7-69D4C7173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88281"/>
            <a:ext cx="1828800" cy="3213445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40C5CCD-7B76-7F2F-F7D6-F9A60ED79811}"/>
              </a:ext>
            </a:extLst>
          </p:cNvPr>
          <p:cNvSpPr/>
          <p:nvPr/>
        </p:nvSpPr>
        <p:spPr>
          <a:xfrm>
            <a:off x="3280742" y="2811720"/>
            <a:ext cx="576470" cy="4870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0798DE-5A0F-9666-1F01-D34147582788}"/>
              </a:ext>
            </a:extLst>
          </p:cNvPr>
          <p:cNvSpPr txBox="1"/>
          <p:nvPr/>
        </p:nvSpPr>
        <p:spPr>
          <a:xfrm>
            <a:off x="6683237" y="1488281"/>
            <a:ext cx="3613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點出左上、右上、右下、左下四個點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使用透視變換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C8B450A-8AA2-E333-6BB9-0FC411A70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60" y="5532685"/>
            <a:ext cx="7059010" cy="68589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B07D8C9-12AE-1772-6CEF-28C529454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60" y="4793474"/>
            <a:ext cx="561100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0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FF377-FF0C-B8C7-AAF3-3B7296F1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3"/>
            <a:ext cx="10515600" cy="4906485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對輸入的灰度圖像進行二值化處理。通過設定閾值，將像素值分為兩種：低於或等於閾值的像素設為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，高於閾值的像素設為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255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。處理後的圖像會保存到指定的輸出路徑。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threshold(image, thresh,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maxval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二值化處理後的影像數據。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98B201B9-DE93-472E-F5A8-FC950F50F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80990"/>
              </p:ext>
            </p:extLst>
          </p:nvPr>
        </p:nvGraphicFramePr>
        <p:xfrm>
          <a:off x="838200" y="2901873"/>
          <a:ext cx="10929258" cy="223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909923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5794921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numpy.ndarray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輸入灰階圖片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二值化的閾值（可選，默認為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128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）。像素值大於該閾值將設為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，小於或等於該閾值設為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maxval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int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設定的最大值，所有大於 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thresh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的像素將被設置為此值，默認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429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50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1142A-858E-2FBC-D647-C4A0A481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二值化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487942-D377-4CE4-9593-28CC2800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853"/>
            <a:ext cx="2324430" cy="492232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8C29B2-8927-419C-A2BF-DD50366D0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70" y="1377121"/>
            <a:ext cx="2324430" cy="492232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1A2AFC1-5E85-4958-88CF-9066505CD0B7}"/>
              </a:ext>
            </a:extLst>
          </p:cNvPr>
          <p:cNvSpPr txBox="1"/>
          <p:nvPr/>
        </p:nvSpPr>
        <p:spPr>
          <a:xfrm>
            <a:off x="838200" y="977011"/>
            <a:ext cx="764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9EAA77-0661-4A51-8C01-D6CC08900889}"/>
              </a:ext>
            </a:extLst>
          </p:cNvPr>
          <p:cNvSpPr txBox="1"/>
          <p:nvPr/>
        </p:nvSpPr>
        <p:spPr>
          <a:xfrm>
            <a:off x="3771570" y="948509"/>
            <a:ext cx="764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080B63-1575-7F59-6253-2631CB14D08C}"/>
              </a:ext>
            </a:extLst>
          </p:cNvPr>
          <p:cNvSpPr txBox="1"/>
          <p:nvPr/>
        </p:nvSpPr>
        <p:spPr>
          <a:xfrm>
            <a:off x="6390967" y="1641987"/>
            <a:ext cx="3146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將圖片分為黑色與白色</a:t>
            </a:r>
          </a:p>
        </p:txBody>
      </p:sp>
    </p:spTree>
    <p:extLst>
      <p:ext uri="{BB962C8B-B14F-4D97-AF65-F5344CB8AC3E}">
        <p14:creationId xmlns:p14="http://schemas.microsoft.com/office/powerpoint/2010/main" val="103557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5616C-61A2-777D-8A43-B8F95ECB1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155EF-769B-5B61-F4EC-EA44A1B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形態學去除文字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8630AE-7F58-2E7F-3740-395AC12BC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44"/>
            <a:ext cx="10515600" cy="4351338"/>
          </a:xfrm>
        </p:spPr>
        <p:txBody>
          <a:bodyPr/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功能描述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使用形態學操作去除影像中的文字，返回處理後的影像數據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morphological_opening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(image, kernel) :</a:t>
            </a: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返回值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np.ndarray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形態學操作處理後的影像數據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4" name="表格 8">
            <a:extLst>
              <a:ext uri="{FF2B5EF4-FFF2-40B4-BE49-F238E27FC236}">
                <a16:creationId xmlns:a16="http://schemas.microsoft.com/office/drawing/2014/main" id="{A7430EDF-9F74-E0B7-D242-F576903D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24439"/>
              </p:ext>
            </p:extLst>
          </p:nvPr>
        </p:nvGraphicFramePr>
        <p:xfrm>
          <a:off x="838200" y="2322563"/>
          <a:ext cx="10929258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14">
                  <a:extLst>
                    <a:ext uri="{9D8B030D-6E8A-4147-A177-3AD203B41FA5}">
                      <a16:colId xmlns:a16="http://schemas.microsoft.com/office/drawing/2014/main" val="175491985"/>
                    </a:ext>
                  </a:extLst>
                </a:gridCol>
                <a:gridCol w="1618624">
                  <a:extLst>
                    <a:ext uri="{9D8B030D-6E8A-4147-A177-3AD203B41FA5}">
                      <a16:colId xmlns:a16="http://schemas.microsoft.com/office/drawing/2014/main" val="822259094"/>
                    </a:ext>
                  </a:extLst>
                </a:gridCol>
                <a:gridCol w="6086220">
                  <a:extLst>
                    <a:ext uri="{9D8B030D-6E8A-4147-A177-3AD203B41FA5}">
                      <a16:colId xmlns:a16="http://schemas.microsoft.com/office/drawing/2014/main" val="4104166654"/>
                    </a:ext>
                  </a:extLst>
                </a:gridCol>
              </a:tblGrid>
              <a:tr h="270550"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40815"/>
                  </a:ext>
                </a:extLst>
              </a:tr>
              <a:tr h="433984">
                <a:tc>
                  <a:txBody>
                    <a:bodyPr/>
                    <a:lstStyle/>
                    <a:p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輸入的二值化影像數據（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np.ndarray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，像素值為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 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或 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255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）。</a:t>
                      </a:r>
                      <a:endParaRPr lang="zh-TW" altLang="en-US" sz="2000" baseline="0" dirty="0"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939569"/>
                  </a:ext>
                </a:extLst>
              </a:tr>
              <a:tr h="30707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np.ndarray</a:t>
                      </a:r>
                      <a:endParaRPr lang="en-US" altLang="zh-TW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4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它是用來在形態學操作中進行移動的模板，內核大小</a:t>
                      </a:r>
                      <a:r>
                        <a:rPr lang="en-US" altLang="zh-TW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20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大小可選）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40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947761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897</TotalTime>
  <Words>1453</Words>
  <Application>Microsoft Office PowerPoint</Application>
  <PresentationFormat>寬螢幕</PresentationFormat>
  <Paragraphs>275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微軟正黑體</vt:lpstr>
      <vt:lpstr>新細明體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嵌入式影像處理</vt:lpstr>
      <vt:lpstr>PowerPoint 簡報</vt:lpstr>
      <vt:lpstr>breakdown</vt:lpstr>
      <vt:lpstr>流程圖</vt:lpstr>
      <vt:lpstr>圖片拉平</vt:lpstr>
      <vt:lpstr>圖片拉平</vt:lpstr>
      <vt:lpstr>二值化</vt:lpstr>
      <vt:lpstr>二值化</vt:lpstr>
      <vt:lpstr>形態學去除文字</vt:lpstr>
      <vt:lpstr>形態學去除文字</vt:lpstr>
      <vt:lpstr>Search篩選格子</vt:lpstr>
      <vt:lpstr>Search收集座標</vt:lpstr>
      <vt:lpstr>Search遍歷方格</vt:lpstr>
      <vt:lpstr>圖片切割</vt:lpstr>
      <vt:lpstr>Sobel分線</vt:lpstr>
      <vt:lpstr>Sobel分線</vt:lpstr>
      <vt:lpstr>統計線的數量之前</vt:lpstr>
      <vt:lpstr>fine_line</vt:lpstr>
      <vt:lpstr>fine_line</vt:lpstr>
      <vt:lpstr>Multiply_price_amount計算單價並加總 </vt:lpstr>
      <vt:lpstr>Multiply_price_amount計算單價並加總 </vt:lpstr>
      <vt:lpstr>後續</vt:lpstr>
      <vt:lpstr>ocr</vt:lpstr>
      <vt:lpstr>ocr</vt:lpstr>
      <vt:lpstr>圖像匹配測試(利用SITF尺度不變特徵變換)</vt:lpstr>
      <vt:lpstr>取差值測試</vt:lpstr>
      <vt:lpstr>取差值測試</vt:lpstr>
      <vt:lpstr>取差值測試</vt:lpstr>
      <vt:lpstr>Farneback密集光流測試</vt:lpstr>
      <vt:lpstr>Farneback密集光流測試</vt:lpstr>
      <vt:lpstr>Farneback密集光流測試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yo</dc:creator>
  <cp:lastModifiedBy>yo</cp:lastModifiedBy>
  <cp:revision>82</cp:revision>
  <dcterms:created xsi:type="dcterms:W3CDTF">2024-12-05T03:20:56Z</dcterms:created>
  <dcterms:modified xsi:type="dcterms:W3CDTF">2024-12-26T04:23:48Z</dcterms:modified>
</cp:coreProperties>
</file>